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Overlock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verlo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verlock-italic.fntdata"/><Relationship Id="rId30" Type="http://schemas.openxmlformats.org/officeDocument/2006/relationships/font" Target="fonts/Overlock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verlock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1675" y="2143875"/>
            <a:ext cx="524827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544350" cy="4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415400" cy="46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21775" cy="22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79" y="0"/>
            <a:ext cx="78572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70875" cy="43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01950" cy="33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544350" cy="45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038" y="200025"/>
            <a:ext cx="70199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600" y="76200"/>
            <a:ext cx="7944796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lock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Tangent line to a curve</a:t>
            </a:r>
            <a:endParaRPr b="1" i="0" sz="28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Definition: line that passes through a given point and has a slope that is the same as the slope of the curve at that point. </a:t>
            </a:r>
            <a:endParaRPr b="0" i="1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mathforum.org/cgraph/history/pictures/glossary/tangent.gif" id="150" name="Google Shape;1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1" y="2457450"/>
            <a:ext cx="2484302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664" y="622925"/>
            <a:ext cx="7766676" cy="40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1485900" y="11430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Overlock"/>
              <a:buNone/>
            </a:pPr>
            <a:r>
              <a:rPr b="0" i="0" lang="en-US" sz="252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How can we find the slope of a tangent line?</a:t>
            </a:r>
            <a:endParaRPr b="0" i="0" sz="252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4914900" y="1200151"/>
            <a:ext cx="2743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30"/>
              <a:buFont typeface="Arial"/>
              <a:buNone/>
            </a:pPr>
            <a:r>
              <a:rPr b="0" i="0" lang="en-US" sz="153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the graph of y = f(x) and a point (x, f(x)) and another point (x+h, f(x+h)). What would the slope of this line be?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30"/>
              <a:buFont typeface="Arial"/>
              <a:buNone/>
            </a:pPr>
            <a:r>
              <a:t/>
            </a:r>
            <a:endParaRPr b="0" i="0" sz="153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30"/>
              <a:buFont typeface="Arial"/>
              <a:buNone/>
            </a:pPr>
            <a:r>
              <a:rPr b="0" i="0" lang="en-US" sz="153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call this line a secant line. The line we are looking at right now is not very close to being a tangent line. Let’s make a closer secant line (let’s make h smaller).</a:t>
            </a:r>
            <a:endParaRPr b="0" i="0" sz="153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32"/>
          <p:cNvPicPr preferRelativeResize="0"/>
          <p:nvPr/>
        </p:nvPicPr>
        <p:blipFill rotWithShape="1">
          <a:blip r:embed="rId3">
            <a:alphaModFix/>
          </a:blip>
          <a:srcRect b="31836" l="25781" r="51563" t="42708"/>
          <a:stretch/>
        </p:blipFill>
        <p:spPr>
          <a:xfrm>
            <a:off x="1485901" y="1371600"/>
            <a:ext cx="325550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/>
          <p:nvPr/>
        </p:nvSpPr>
        <p:spPr>
          <a:xfrm>
            <a:off x="3429000" y="3440430"/>
            <a:ext cx="102870" cy="10287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2"/>
          <p:cNvSpPr/>
          <p:nvPr/>
        </p:nvSpPr>
        <p:spPr>
          <a:xfrm>
            <a:off x="3897630" y="2628900"/>
            <a:ext cx="102870" cy="10287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2"/>
          <p:cNvSpPr/>
          <p:nvPr/>
        </p:nvSpPr>
        <p:spPr>
          <a:xfrm>
            <a:off x="4297680" y="1485900"/>
            <a:ext cx="102870" cy="10287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2925747" y="3152001"/>
            <a:ext cx="64633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(x, f(x))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/>
          <p:nvPr/>
        </p:nvSpPr>
        <p:spPr>
          <a:xfrm>
            <a:off x="3200401" y="1371600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(x+h, f(x+h))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32"/>
          <p:cNvCxnSpPr/>
          <p:nvPr/>
        </p:nvCxnSpPr>
        <p:spPr>
          <a:xfrm flipH="1" rot="10800000">
            <a:off x="3143250" y="1028700"/>
            <a:ext cx="1428750" cy="325755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4" name="Google Shape;164;p32"/>
          <p:cNvCxnSpPr/>
          <p:nvPr/>
        </p:nvCxnSpPr>
        <p:spPr>
          <a:xfrm flipH="1" rot="10800000">
            <a:off x="3028950" y="1543051"/>
            <a:ext cx="1543050" cy="274319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5" name="Google Shape;165;p32"/>
          <p:cNvCxnSpPr/>
          <p:nvPr/>
        </p:nvCxnSpPr>
        <p:spPr>
          <a:xfrm flipH="1">
            <a:off x="4316905" y="1573705"/>
            <a:ext cx="26495" cy="191244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6" name="Google Shape;166;p32"/>
          <p:cNvCxnSpPr/>
          <p:nvPr/>
        </p:nvCxnSpPr>
        <p:spPr>
          <a:xfrm flipH="1">
            <a:off x="3486151" y="3486150"/>
            <a:ext cx="800099" cy="26496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7" name="Google Shape;167;p32"/>
          <p:cNvSpPr/>
          <p:nvPr/>
        </p:nvSpPr>
        <p:spPr>
          <a:xfrm>
            <a:off x="3657600" y="3486150"/>
            <a:ext cx="2286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32"/>
          <p:cNvCxnSpPr/>
          <p:nvPr/>
        </p:nvCxnSpPr>
        <p:spPr>
          <a:xfrm flipH="1">
            <a:off x="3429003" y="3486150"/>
            <a:ext cx="514347" cy="1774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9" name="Google Shape;169;p32"/>
          <p:cNvCxnSpPr/>
          <p:nvPr/>
        </p:nvCxnSpPr>
        <p:spPr>
          <a:xfrm flipH="1">
            <a:off x="3943350" y="2650804"/>
            <a:ext cx="2" cy="835346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70" name="Google Shape;170;p32"/>
          <p:cNvSpPr/>
          <p:nvPr/>
        </p:nvSpPr>
        <p:spPr>
          <a:xfrm>
            <a:off x="2857501" y="2457450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(x+h, f(x+h))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/>
          <p:nvPr/>
        </p:nvSpPr>
        <p:spPr>
          <a:xfrm>
            <a:off x="2686050" y="3257550"/>
            <a:ext cx="4000500" cy="11430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20202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 txBox="1"/>
          <p:nvPr>
            <p:ph type="title"/>
          </p:nvPr>
        </p:nvSpPr>
        <p:spPr>
          <a:xfrm>
            <a:off x="1485900" y="104595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Arial"/>
              <a:buNone/>
            </a:pPr>
            <a:r>
              <a:rPr b="0" i="0" lang="en-US" sz="24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the points (x, f(x)) and (x+h, f(x+h))..</a:t>
            </a:r>
            <a:endParaRPr b="0" i="0" sz="243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155275" y="1543050"/>
            <a:ext cx="8867955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92837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62"/>
              <a:buFont typeface="Arial"/>
              <a:buChar char="●"/>
            </a:pPr>
            <a:r>
              <a:rPr b="0" i="0" lang="en-US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secant line gets closer to being a tangent, slope approaches the slope of the tangent line.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62"/>
              <a:buFont typeface="Arial"/>
              <a:buNone/>
            </a:pPr>
            <a:r>
              <a:t/>
            </a:r>
            <a:endParaRPr b="0" i="0" sz="146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2837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62"/>
              <a:buFont typeface="Arial"/>
              <a:buChar char="●"/>
            </a:pPr>
            <a:r>
              <a:rPr b="0" i="0" lang="en-US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h → 0 the slope  is undefined so we need to use limits to determine its value. </a:t>
            </a:r>
            <a:endParaRPr b="0" i="0" sz="146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585"/>
              <a:buFont typeface="Arial"/>
              <a:buNone/>
            </a:pPr>
            <a:r>
              <a:t/>
            </a:r>
            <a:endParaRPr b="0" i="0" sz="585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50" y="708422"/>
            <a:ext cx="2597727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5807" y="708421"/>
            <a:ext cx="2312194" cy="80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3200" y="3314700"/>
            <a:ext cx="388349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/>
          <p:nvPr/>
        </p:nvSpPr>
        <p:spPr>
          <a:xfrm>
            <a:off x="1200150" y="4514850"/>
            <a:ext cx="714375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 is the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DERIVATIVE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function f(x)!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notations for derivatives: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9138" y="2490788"/>
            <a:ext cx="857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371600"/>
            <a:ext cx="6515100" cy="96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try one..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311700" y="1152475"/>
            <a:ext cx="557151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the derivative using the formal definition: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f(x) = 2x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5054885" y="569343"/>
            <a:ext cx="3777415" cy="3794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06" l="-2096" r="-306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the derivative: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f(x) = x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+ 3x – 1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6"/>
          <p:cNvSpPr txBox="1"/>
          <p:nvPr/>
        </p:nvSpPr>
        <p:spPr>
          <a:xfrm>
            <a:off x="5054885" y="569343"/>
            <a:ext cx="3777415" cy="3794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06" l="-2096" r="-306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924951" cy="33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924951" cy="33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1625" y="3545675"/>
            <a:ext cx="303847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72149" cy="3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84014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375" y="252675"/>
            <a:ext cx="8822876" cy="29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375" y="252675"/>
            <a:ext cx="8822876" cy="29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7250" y="3373750"/>
            <a:ext cx="5234100" cy="7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44651" cy="45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