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5" r:id="rId3"/>
    <p:sldMasterId id="2147483666" r:id="rId4"/>
    <p:sldMasterId id="2147483667" r:id="rId5"/>
    <p:sldMasterId id="2147483668" r:id="rId6"/>
    <p:sldMasterId id="2147483669" r:id="rId7"/>
    <p:sldMasterId id="2147483782" r:id="rId8"/>
    <p:sldMasterId id="2147483794" r:id="rId9"/>
    <p:sldMasterId id="2147483806" r:id="rId10"/>
  </p:sldMasterIdLst>
  <p:notesMasterIdLst>
    <p:notesMasterId r:id="rId32"/>
  </p:notesMasterIdLst>
  <p:sldIdLst>
    <p:sldId id="282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81" r:id="rId20"/>
    <p:sldId id="280" r:id="rId21"/>
    <p:sldId id="283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7" r:id="rId3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ckwell Condensed" panose="02060603050405020104" pitchFamily="18" charset="0"/>
      <p:regular r:id="rId39"/>
      <p:bold r:id="rId40"/>
    </p:embeddedFont>
    <p:embeddedFont>
      <p:font typeface="Rockwell" panose="02060603020205020403" pitchFamily="18" charset="0"/>
      <p:regular r:id="rId41"/>
      <p:bold r:id="rId42"/>
      <p:italic r:id="rId43"/>
      <p:boldItalic r:id="rId44"/>
    </p:embeddedFont>
    <p:embeddedFont>
      <p:font typeface="Cabin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ts val="1400"/>
              <a:buFont typeface="Cabin"/>
              <a:buNone/>
              <a:defRPr sz="24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162726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469848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076566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26339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057746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1448198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5607811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6964640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2557411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81276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644604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82597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5068940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7751633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1582570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638214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5140149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513052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689867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587422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ts val="1400"/>
              <a:buFont typeface="Cabin"/>
              <a:buNone/>
              <a:defRPr sz="36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None/>
              <a:defRPr sz="18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0464961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9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34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37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6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0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46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55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0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7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4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None/>
              <a:defRPr sz="2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4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None/>
              <a:defRPr sz="2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9F276A"/>
              </a:buClr>
              <a:buSzPts val="1400"/>
              <a:buFont typeface="Cabin"/>
              <a:buNone/>
              <a:defRPr sz="20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06000" marR="0" lvl="0" indent="-189160" algn="l" rtl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ts val="184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073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842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569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613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545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497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576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528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22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2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1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 rot="5400000">
            <a:off x="2759868" y="48418"/>
            <a:ext cx="3632200" cy="7989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85419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5AD8-243C-41C7-BA9D-A23193F1EBB5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2487-1289-4944-A62C-7211E25D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4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52437" y="5141912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47675" y="600075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447675" y="600075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47675" y="600075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452437" y="5141912"/>
            <a:ext cx="8239125" cy="1274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96B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rgbClr val="9F296B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rgbClr val="9F296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447675" y="600075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14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559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fld id="{00000000-1234-1234-1234-123412341234}" type="slidenum">
              <a:rPr lang="en-US" sz="900" b="0" i="0" u="none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6391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03278"/>
            <a:ext cx="7772400" cy="1609344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575582"/>
                <a:ext cx="8275320" cy="45966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a. Solve for k: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−10=56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457200" indent="-457200">
                  <a:buAutoNum type="alphaLcPeriod"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b. Solve for x: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575582"/>
                <a:ext cx="8275320" cy="4596618"/>
              </a:xfrm>
              <a:blipFill>
                <a:blip r:embed="rId2"/>
                <a:stretch>
                  <a:fillRect l="-1841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75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2971800" y="1600200"/>
            <a:ext cx="609600" cy="1752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81000" y="2514600"/>
            <a:ext cx="18288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38400" y="1600200"/>
            <a:ext cx="609600" cy="1752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81000" y="1905000"/>
            <a:ext cx="18288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743200" y="3276600"/>
            <a:ext cx="8382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838200" y="3352800"/>
            <a:ext cx="8382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342900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Multiplication of Matrices by HAND!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200" y="1600200"/>
          <a:ext cx="3135086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218960" imgH="711000" progId="Equation.3">
                  <p:embed/>
                </p:oleObj>
              </mc:Choice>
              <mc:Fallback>
                <p:oleObj name="Equation" r:id="rId3" imgW="1218960" imgH="7110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3135086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3352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2x3  ∙   3x2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657600" y="1828800"/>
          <a:ext cx="18097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571320" imgH="457200" progId="Equation.3">
                  <p:embed/>
                </p:oleObj>
              </mc:Choice>
              <mc:Fallback>
                <p:oleObj name="Equation" r:id="rId5" imgW="571320" imgH="4572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180975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67200" y="3276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2x2</a:t>
            </a:r>
          </a:p>
        </p:txBody>
      </p:sp>
      <p:sp>
        <p:nvSpPr>
          <p:cNvPr id="18" name="Curved Up Arrow 17"/>
          <p:cNvSpPr/>
          <p:nvPr/>
        </p:nvSpPr>
        <p:spPr>
          <a:xfrm>
            <a:off x="1143000" y="3962400"/>
            <a:ext cx="3505200" cy="1066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3048000" y="3962400"/>
            <a:ext cx="2209800" cy="1066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561" name="Picture 9" descr="http://us.cdn3.123rf.com/168nwm/madmaxer/madmaxer1005/madmaxer100500148/7022209-3d-illustration-of-red-check-mark-standing-over-white-backgrou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032174"/>
            <a:ext cx="533400" cy="53982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114800" y="1981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1981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6156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600" y="26156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2438400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 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 74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 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 88 </a:t>
            </a:r>
          </a:p>
        </p:txBody>
      </p:sp>
    </p:spTree>
    <p:extLst>
      <p:ext uri="{BB962C8B-B14F-4D97-AF65-F5344CB8AC3E}">
        <p14:creationId xmlns:p14="http://schemas.microsoft.com/office/powerpoint/2010/main" val="29821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29" grpId="0" animBg="1"/>
      <p:bldP spid="28" grpId="0" animBg="1"/>
      <p:bldP spid="28" grpId="1" animBg="1"/>
      <p:bldP spid="28" grpId="2" animBg="1"/>
      <p:bldP spid="28" grpId="3" animBg="1"/>
      <p:bldP spid="27" grpId="0" animBg="1"/>
      <p:bldP spid="27" grpId="1" animBg="1"/>
      <p:bldP spid="17" grpId="0" animBg="1" autoUpdateAnimBg="0"/>
      <p:bldP spid="16" grpId="0" animBg="1" autoUpdateAnimBg="0"/>
      <p:bldP spid="12" grpId="0" animBg="1" autoUpdateAnimBg="0"/>
      <p:bldP spid="11" grpId="0" autoUpdateAnimBg="0"/>
      <p:bldP spid="15" grpId="0" autoUpdateAnimBg="0"/>
      <p:bldP spid="18" grpId="0" animBg="1" autoUpdateAnimBg="0"/>
      <p:bldP spid="19" grpId="0" animBg="1" autoUpdateAnimBg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 one by hand.. 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2165"/>
              </p:ext>
            </p:extLst>
          </p:nvPr>
        </p:nvGraphicFramePr>
        <p:xfrm>
          <a:off x="2286794" y="2242601"/>
          <a:ext cx="44704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1434960" imgH="457200" progId="Equation.3">
                  <p:embed/>
                </p:oleObj>
              </mc:Choice>
              <mc:Fallback>
                <p:oleObj name="Equation" r:id="rId3" imgW="1434960" imgH="457200" progId="Equation.3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794" y="2242601"/>
                        <a:ext cx="4470400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30348"/>
              </p:ext>
            </p:extLst>
          </p:nvPr>
        </p:nvGraphicFramePr>
        <p:xfrm>
          <a:off x="2984500" y="4191000"/>
          <a:ext cx="3073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838080" imgH="457200" progId="Equation.3">
                  <p:embed/>
                </p:oleObj>
              </mc:Choice>
              <mc:Fallback>
                <p:oleObj name="Equation" r:id="rId5" imgW="838080" imgH="457200" progId="Equation.3">
                  <p:embed/>
                  <p:pic>
                    <p:nvPicPr>
                      <p:cNvPr id="17411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191000"/>
                        <a:ext cx="30734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2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0"/>
            <a:ext cx="1987062" cy="1609344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430" y="1181686"/>
                <a:ext cx="8264770" cy="499051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3200" dirty="0"/>
                  <a:t>Divide x</a:t>
                </a:r>
                <a:r>
                  <a:rPr lang="en-US" sz="3200" baseline="30000" dirty="0"/>
                  <a:t>3</a:t>
                </a:r>
                <a:r>
                  <a:rPr lang="en-US" sz="3200" dirty="0"/>
                  <a:t> – 2x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-8x – 35 by (x – 5) </a:t>
                </a:r>
              </a:p>
              <a:p>
                <a:pPr marL="0" indent="0">
                  <a:buNone/>
                </a:pPr>
                <a:r>
                  <a:rPr lang="en-US" sz="3200" dirty="0"/>
                  <a:t>Hint: Synthetic division</a:t>
                </a:r>
              </a:p>
              <a:p>
                <a:pPr marL="457200" indent="-457200">
                  <a:buAutoNum type="arabicPeriod"/>
                </a:pPr>
                <a:endParaRPr lang="en-US" sz="3200" dirty="0"/>
              </a:p>
              <a:p>
                <a:pPr marL="457200" indent="-457200">
                  <a:buAutoNum type="arabicPeriod"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2. 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200" dirty="0"/>
                  <a:t> 	</a:t>
                </a:r>
              </a:p>
              <a:p>
                <a:pPr marL="0" indent="0">
                  <a:buNone/>
                </a:pPr>
                <a:r>
                  <a:rPr lang="en-US" sz="3200" dirty="0"/>
                  <a:t>Hint: Chain rule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430" y="1181686"/>
                <a:ext cx="8264770" cy="4990514"/>
              </a:xfrm>
              <a:blipFill>
                <a:blip r:embed="rId2"/>
                <a:stretch>
                  <a:fillRect l="-1917" t="-2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1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MATRIX DETERMINANTS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643597" y="484632"/>
            <a:ext cx="7162800" cy="4914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Determinant</a:t>
            </a: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real number associated with a matrix.  Only SQUARE matrices have a determinant.</a:t>
            </a:r>
          </a:p>
          <a:p>
            <a:pPr marL="349250" marR="0" lvl="0" indent="-3492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symbol for a determinant can be the phrase “</a:t>
            </a:r>
            <a:r>
              <a:rPr lang="en-US" sz="3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</a:t>
            </a: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in front of a matrix variable, </a:t>
            </a:r>
            <a:r>
              <a:rPr lang="en-US" sz="3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</a:t>
            </a: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(A); or vertical bars around</a:t>
            </a:r>
            <a:b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matrix, |A| or</a:t>
            </a:r>
            <a:r>
              <a:rPr lang="en-US" sz="3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06263" y="3685735"/>
                <a:ext cx="4000134" cy="1142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263" y="3685735"/>
                <a:ext cx="4000134" cy="1142877"/>
              </a:xfrm>
              <a:prstGeom prst="rect">
                <a:avLst/>
              </a:prstGeom>
              <a:blipFill>
                <a:blip r:embed="rId3"/>
                <a:stretch>
                  <a:fillRect b="-7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MATRIX DETERMINANTS</a:t>
            </a:r>
          </a:p>
        </p:txBody>
      </p:sp>
      <p:pic>
        <p:nvPicPr>
          <p:cNvPr id="309" name="Shape 30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4346917" y="3637407"/>
            <a:ext cx="3168748" cy="72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952500" y="376878"/>
            <a:ext cx="7239000" cy="1463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find the determinant of a 2 x 2 matrix, multiply diagonal #1 and subtract the product of diagonal #2.</a:t>
            </a:r>
          </a:p>
        </p:txBody>
      </p:sp>
      <p:grpSp>
        <p:nvGrpSpPr>
          <p:cNvPr id="311" name="Shape 311"/>
          <p:cNvGrpSpPr/>
          <p:nvPr/>
        </p:nvGrpSpPr>
        <p:grpSpPr>
          <a:xfrm>
            <a:off x="952500" y="2293620"/>
            <a:ext cx="3717974" cy="3389728"/>
            <a:chOff x="3098800" y="3657600"/>
            <a:chExt cx="2540000" cy="2362200"/>
          </a:xfrm>
        </p:grpSpPr>
        <p:pic>
          <p:nvPicPr>
            <p:cNvPr id="312" name="Shape 3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30550" y="4060825"/>
              <a:ext cx="2508250" cy="1555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3" name="Shape 313"/>
            <p:cNvCxnSpPr/>
            <p:nvPr/>
          </p:nvCxnSpPr>
          <p:spPr>
            <a:xfrm>
              <a:off x="3098800" y="4084637"/>
              <a:ext cx="1524000" cy="15240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sp>
          <p:nvSpPr>
            <p:cNvPr id="314" name="Shape 314"/>
            <p:cNvSpPr txBox="1"/>
            <p:nvPr/>
          </p:nvSpPr>
          <p:spPr>
            <a:xfrm>
              <a:off x="3124200" y="5562600"/>
              <a:ext cx="2157412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Diagonal 1 = 12</a:t>
              </a:r>
            </a:p>
          </p:txBody>
        </p:sp>
        <p:cxnSp>
          <p:nvCxnSpPr>
            <p:cNvPr id="315" name="Shape 315"/>
            <p:cNvCxnSpPr/>
            <p:nvPr/>
          </p:nvCxnSpPr>
          <p:spPr>
            <a:xfrm rot="10800000" flipH="1">
              <a:off x="3279775" y="4076700"/>
              <a:ext cx="1524000" cy="15240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sp>
          <p:nvSpPr>
            <p:cNvPr id="316" name="Shape 316"/>
            <p:cNvSpPr txBox="1"/>
            <p:nvPr/>
          </p:nvSpPr>
          <p:spPr>
            <a:xfrm>
              <a:off x="3124200" y="3657600"/>
              <a:ext cx="2106612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Diagonal 2 = -2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228546" y="1630291"/>
                <a:ext cx="4000134" cy="1142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46" y="1630291"/>
                <a:ext cx="4000134" cy="1142877"/>
              </a:xfrm>
              <a:prstGeom prst="rect">
                <a:avLst/>
              </a:prstGeom>
              <a:blipFill>
                <a:blip r:embed="rId5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MATRIX DETERMINANTS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723900" y="342138"/>
            <a:ext cx="7239000" cy="1463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find the determinant of a 3 x 3 matrix, first recopy the first two columns.  Then do 6 diagonal products.</a:t>
            </a:r>
            <a:r>
              <a:rPr lang="en-US" sz="3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</a:p>
        </p:txBody>
      </p:sp>
      <p:grpSp>
        <p:nvGrpSpPr>
          <p:cNvPr id="323" name="Shape 323"/>
          <p:cNvGrpSpPr/>
          <p:nvPr/>
        </p:nvGrpSpPr>
        <p:grpSpPr>
          <a:xfrm>
            <a:off x="1688453" y="1531268"/>
            <a:ext cx="5309894" cy="4180215"/>
            <a:chOff x="1338262" y="3730625"/>
            <a:chExt cx="3919538" cy="2673350"/>
          </a:xfrm>
        </p:grpSpPr>
        <p:pic>
          <p:nvPicPr>
            <p:cNvPr id="324" name="Shape 3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38262" y="4114800"/>
              <a:ext cx="3421062" cy="18827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5" name="Shape 325"/>
            <p:cNvCxnSpPr/>
            <p:nvPr/>
          </p:nvCxnSpPr>
          <p:spPr>
            <a:xfrm>
              <a:off x="1524000" y="4191000"/>
              <a:ext cx="2057400" cy="1828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cxnSp>
          <p:nvCxnSpPr>
            <p:cNvPr id="326" name="Shape 326"/>
            <p:cNvCxnSpPr/>
            <p:nvPr/>
          </p:nvCxnSpPr>
          <p:spPr>
            <a:xfrm>
              <a:off x="2209800" y="4191000"/>
              <a:ext cx="2057400" cy="1828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cxnSp>
          <p:nvCxnSpPr>
            <p:cNvPr id="327" name="Shape 327"/>
            <p:cNvCxnSpPr/>
            <p:nvPr/>
          </p:nvCxnSpPr>
          <p:spPr>
            <a:xfrm>
              <a:off x="2895600" y="4191000"/>
              <a:ext cx="2057400" cy="1828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sp>
          <p:nvSpPr>
            <p:cNvPr id="328" name="Shape 328"/>
            <p:cNvSpPr txBox="1"/>
            <p:nvPr/>
          </p:nvSpPr>
          <p:spPr>
            <a:xfrm>
              <a:off x="3257550" y="5943600"/>
              <a:ext cx="628650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Font typeface="Tahoma"/>
                <a:buNone/>
              </a:pPr>
              <a:r>
                <a:rPr lang="en-US" sz="2400" b="0" i="0" u="none">
                  <a:solidFill>
                    <a:srgbClr val="0000FF"/>
                  </a:solidFill>
                  <a:latin typeface="Tahoma"/>
                  <a:ea typeface="Tahoma"/>
                  <a:cs typeface="Tahoma"/>
                  <a:sym typeface="Tahoma"/>
                </a:rPr>
                <a:t>-20</a:t>
              </a: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3943350" y="5940425"/>
              <a:ext cx="628650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Font typeface="Tahoma"/>
                <a:buNone/>
              </a:pPr>
              <a:r>
                <a:rPr lang="en-US" sz="2400" b="0" i="0" u="none">
                  <a:solidFill>
                    <a:srgbClr val="0000FF"/>
                  </a:solidFill>
                  <a:latin typeface="Tahoma"/>
                  <a:ea typeface="Tahoma"/>
                  <a:cs typeface="Tahoma"/>
                  <a:sym typeface="Tahoma"/>
                </a:rPr>
                <a:t>-24</a:t>
              </a:r>
            </a:p>
          </p:txBody>
        </p:sp>
        <p:sp>
          <p:nvSpPr>
            <p:cNvPr id="330" name="Shape 330"/>
            <p:cNvSpPr txBox="1"/>
            <p:nvPr/>
          </p:nvSpPr>
          <p:spPr>
            <a:xfrm>
              <a:off x="4740275" y="5943600"/>
              <a:ext cx="517525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Font typeface="Tahoma"/>
                <a:buNone/>
              </a:pPr>
              <a:r>
                <a:rPr lang="en-US" sz="2400" b="0" i="0" u="none">
                  <a:solidFill>
                    <a:srgbClr val="0000FF"/>
                  </a:solidFill>
                  <a:latin typeface="Tahoma"/>
                  <a:ea typeface="Tahoma"/>
                  <a:cs typeface="Tahoma"/>
                  <a:sym typeface="Tahoma"/>
                </a:rPr>
                <a:t>36</a:t>
              </a:r>
            </a:p>
          </p:txBody>
        </p:sp>
        <p:cxnSp>
          <p:nvCxnSpPr>
            <p:cNvPr id="331" name="Shape 331"/>
            <p:cNvCxnSpPr/>
            <p:nvPr/>
          </p:nvCxnSpPr>
          <p:spPr>
            <a:xfrm rot="10800000" flipH="1">
              <a:off x="1524000" y="4114800"/>
              <a:ext cx="1905000" cy="18288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cxnSp>
          <p:nvCxnSpPr>
            <p:cNvPr id="332" name="Shape 332"/>
            <p:cNvCxnSpPr/>
            <p:nvPr/>
          </p:nvCxnSpPr>
          <p:spPr>
            <a:xfrm rot="10800000" flipH="1">
              <a:off x="2209800" y="4114800"/>
              <a:ext cx="1905000" cy="18288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cxnSp>
          <p:nvCxnSpPr>
            <p:cNvPr id="333" name="Shape 333"/>
            <p:cNvCxnSpPr/>
            <p:nvPr/>
          </p:nvCxnSpPr>
          <p:spPr>
            <a:xfrm rot="10800000" flipH="1">
              <a:off x="2819400" y="4114800"/>
              <a:ext cx="1905000" cy="18288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sp>
          <p:nvSpPr>
            <p:cNvPr id="334" name="Shape 334"/>
            <p:cNvSpPr txBox="1"/>
            <p:nvPr/>
          </p:nvSpPr>
          <p:spPr>
            <a:xfrm>
              <a:off x="3140075" y="3730625"/>
              <a:ext cx="517525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lang="en-US" sz="2400" b="0" i="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18</a:t>
              </a:r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3825875" y="3733800"/>
              <a:ext cx="517525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lang="en-US" sz="2400" b="0" i="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60</a:t>
              </a:r>
            </a:p>
          </p:txBody>
        </p:sp>
        <p:sp>
          <p:nvSpPr>
            <p:cNvPr id="336" name="Shape 336"/>
            <p:cNvSpPr txBox="1"/>
            <p:nvPr/>
          </p:nvSpPr>
          <p:spPr>
            <a:xfrm>
              <a:off x="4435475" y="3733800"/>
              <a:ext cx="517525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lang="en-US" sz="2400" b="0" i="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MATRIX DETERMINANTS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952500" y="342138"/>
            <a:ext cx="7239000" cy="1463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determinant of the matrix is the sum of the </a:t>
            </a:r>
            <a:r>
              <a:rPr lang="en-US" sz="3000" b="0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downwards</a:t>
            </a: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products minus the sum of the </a:t>
            </a:r>
            <a:r>
              <a:rPr lang="en-US" sz="3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upwards</a:t>
            </a: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products.</a:t>
            </a:r>
            <a:r>
              <a:rPr lang="en-US" sz="3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</a:p>
        </p:txBody>
      </p:sp>
      <p:grpSp>
        <p:nvGrpSpPr>
          <p:cNvPr id="343" name="Shape 343"/>
          <p:cNvGrpSpPr/>
          <p:nvPr/>
        </p:nvGrpSpPr>
        <p:grpSpPr>
          <a:xfrm>
            <a:off x="720408" y="1948307"/>
            <a:ext cx="3890963" cy="2670175"/>
            <a:chOff x="1338262" y="3730625"/>
            <a:chExt cx="3890963" cy="2670175"/>
          </a:xfrm>
        </p:grpSpPr>
        <p:pic>
          <p:nvPicPr>
            <p:cNvPr id="344" name="Shape 3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38262" y="4114800"/>
              <a:ext cx="3421062" cy="18827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5" name="Shape 345"/>
            <p:cNvCxnSpPr/>
            <p:nvPr/>
          </p:nvCxnSpPr>
          <p:spPr>
            <a:xfrm>
              <a:off x="1524000" y="4191000"/>
              <a:ext cx="2057400" cy="1828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cxnSp>
          <p:nvCxnSpPr>
            <p:cNvPr id="346" name="Shape 346"/>
            <p:cNvCxnSpPr/>
            <p:nvPr/>
          </p:nvCxnSpPr>
          <p:spPr>
            <a:xfrm>
              <a:off x="2209800" y="4191000"/>
              <a:ext cx="2057400" cy="1828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cxnSp>
          <p:nvCxnSpPr>
            <p:cNvPr id="347" name="Shape 347"/>
            <p:cNvCxnSpPr/>
            <p:nvPr/>
          </p:nvCxnSpPr>
          <p:spPr>
            <a:xfrm>
              <a:off x="2895600" y="4191000"/>
              <a:ext cx="2057400" cy="1828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sp>
          <p:nvSpPr>
            <p:cNvPr id="348" name="Shape 348"/>
            <p:cNvSpPr txBox="1"/>
            <p:nvPr/>
          </p:nvSpPr>
          <p:spPr>
            <a:xfrm>
              <a:off x="3257550" y="5943600"/>
              <a:ext cx="5905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-20</a:t>
              </a:r>
            </a:p>
          </p:txBody>
        </p:sp>
        <p:sp>
          <p:nvSpPr>
            <p:cNvPr id="349" name="Shape 349"/>
            <p:cNvSpPr txBox="1"/>
            <p:nvPr/>
          </p:nvSpPr>
          <p:spPr>
            <a:xfrm>
              <a:off x="3943350" y="5940425"/>
              <a:ext cx="5905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-24</a:t>
              </a:r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4740275" y="5943600"/>
              <a:ext cx="4889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36</a:t>
              </a:r>
            </a:p>
          </p:txBody>
        </p:sp>
        <p:cxnSp>
          <p:nvCxnSpPr>
            <p:cNvPr id="351" name="Shape 351"/>
            <p:cNvCxnSpPr/>
            <p:nvPr/>
          </p:nvCxnSpPr>
          <p:spPr>
            <a:xfrm rot="10800000" flipH="1">
              <a:off x="1524000" y="4114800"/>
              <a:ext cx="1905000" cy="18288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cxnSp>
          <p:nvCxnSpPr>
            <p:cNvPr id="352" name="Shape 352"/>
            <p:cNvCxnSpPr/>
            <p:nvPr/>
          </p:nvCxnSpPr>
          <p:spPr>
            <a:xfrm rot="10800000" flipH="1">
              <a:off x="2209800" y="4114800"/>
              <a:ext cx="1905000" cy="18288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cxnSp>
          <p:nvCxnSpPr>
            <p:cNvPr id="353" name="Shape 353"/>
            <p:cNvCxnSpPr/>
            <p:nvPr/>
          </p:nvCxnSpPr>
          <p:spPr>
            <a:xfrm rot="10800000" flipH="1">
              <a:off x="2819400" y="4114800"/>
              <a:ext cx="1905000" cy="18288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med" len="med"/>
              <a:tailEnd type="triangle" w="lg" len="lg"/>
            </a:ln>
          </p:spPr>
        </p:cxnSp>
        <p:sp>
          <p:nvSpPr>
            <p:cNvPr id="354" name="Shape 354"/>
            <p:cNvSpPr txBox="1"/>
            <p:nvPr/>
          </p:nvSpPr>
          <p:spPr>
            <a:xfrm>
              <a:off x="3140075" y="3730625"/>
              <a:ext cx="4889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</a:t>
              </a:r>
            </a:p>
          </p:txBody>
        </p:sp>
        <p:sp>
          <p:nvSpPr>
            <p:cNvPr id="355" name="Shape 355"/>
            <p:cNvSpPr txBox="1"/>
            <p:nvPr/>
          </p:nvSpPr>
          <p:spPr>
            <a:xfrm>
              <a:off x="3825875" y="3733800"/>
              <a:ext cx="4889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</a:t>
              </a:r>
            </a:p>
          </p:txBody>
        </p:sp>
        <p:sp>
          <p:nvSpPr>
            <p:cNvPr id="356" name="Shape 356"/>
            <p:cNvSpPr txBox="1"/>
            <p:nvPr/>
          </p:nvSpPr>
          <p:spPr>
            <a:xfrm>
              <a:off x="4435475" y="3733800"/>
              <a:ext cx="4889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</a:p>
          </p:txBody>
        </p:sp>
      </p:grpSp>
      <p:sp>
        <p:nvSpPr>
          <p:cNvPr id="357" name="Shape 357"/>
          <p:cNvSpPr txBox="1"/>
          <p:nvPr/>
        </p:nvSpPr>
        <p:spPr>
          <a:xfrm>
            <a:off x="4878388" y="2837910"/>
            <a:ext cx="3313112" cy="579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3200" b="0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(-8)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(94)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3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IDENTITY MATRICES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idx="1"/>
          </p:nvPr>
        </p:nvSpPr>
        <p:spPr>
          <a:xfrm>
            <a:off x="566225" y="246888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None/>
            </a:pPr>
            <a:r>
              <a:rPr lang="en-US" sz="3600" b="0" i="0" u="none" dirty="0"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lang="en-US" sz="3600" b="1" i="1" u="none" dirty="0">
                <a:latin typeface="Times New Roman"/>
                <a:ea typeface="Times New Roman"/>
                <a:cs typeface="Times New Roman"/>
                <a:sym typeface="Times New Roman"/>
              </a:rPr>
              <a:t>identity matrix</a:t>
            </a:r>
            <a:r>
              <a:rPr lang="en-US" sz="3600" b="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is a square matrix that has 1’s along the main diagonal and 0’s everywhere else.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-117817" y="3913632"/>
            <a:ext cx="9140483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3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*When you multiply a matrix by the identity matrix, you get the original matrix*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2397" y="2104263"/>
            <a:ext cx="16002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2331720"/>
            <a:ext cx="10858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INVERSE MATRICES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idx="1"/>
          </p:nvPr>
        </p:nvSpPr>
        <p:spPr>
          <a:xfrm>
            <a:off x="985740" y="303628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12"/>
              <a:buNone/>
            </a:pPr>
            <a:r>
              <a:rPr lang="en-US" sz="3600" b="0" i="0" u="none" dirty="0">
                <a:latin typeface="Times New Roman"/>
                <a:ea typeface="Times New Roman"/>
                <a:cs typeface="Times New Roman"/>
                <a:sym typeface="Times New Roman"/>
              </a:rPr>
              <a:t>When you multiply a matrix and its inverse, you get the identity matrix.</a:t>
            </a:r>
            <a:r>
              <a:rPr lang="en-US" sz="1800" b="0" i="0" u="none" dirty="0"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8471" y="2419643"/>
                <a:ext cx="8139729" cy="1385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1" y="2419643"/>
                <a:ext cx="8139729" cy="1385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INVERSE MATRICES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182880" y="484632"/>
            <a:ext cx="8961120" cy="422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8"/>
              <a:buNone/>
            </a:pPr>
            <a:r>
              <a:rPr lang="en-US" sz="4800" b="1" i="0" u="none" dirty="0">
                <a:latin typeface="Times New Roman"/>
                <a:ea typeface="Times New Roman"/>
                <a:cs typeface="Times New Roman"/>
                <a:sym typeface="Times New Roman"/>
              </a:rPr>
              <a:t>Not all matrices have an inverse!</a:t>
            </a:r>
          </a:p>
          <a:p>
            <a:pPr marL="609600" marR="0" lvl="0" indent="-609600" algn="l" rtl="0">
              <a:lnSpc>
                <a:spcPct val="8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128"/>
              <a:buFont typeface="Noto Sans Symbols"/>
              <a:buChar char="▪"/>
            </a:pPr>
            <a:r>
              <a:rPr lang="en-US" sz="4000" b="0" i="0" u="none" dirty="0">
                <a:latin typeface="Times New Roman"/>
                <a:ea typeface="Times New Roman"/>
                <a:cs typeface="Times New Roman"/>
                <a:sym typeface="Times New Roman"/>
              </a:rPr>
              <a:t>To find the inverse of a 2 x 2 matrix, first find the determinant.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60"/>
              <a:buNone/>
            </a:pPr>
            <a:r>
              <a:rPr lang="en-US" sz="36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determinant = 0, the inverse does not exist!</a:t>
            </a:r>
          </a:p>
          <a:p>
            <a:pPr marL="609600" marR="0" lvl="0" indent="-609600" algn="l" rtl="0">
              <a:lnSpc>
                <a:spcPct val="8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128"/>
              <a:buFont typeface="Noto Sans Symbols"/>
              <a:buChar char="▪"/>
            </a:pPr>
            <a:r>
              <a:rPr lang="en-US" sz="4000" b="0" i="0" u="none" dirty="0">
                <a:latin typeface="Times New Roman"/>
                <a:ea typeface="Times New Roman"/>
                <a:cs typeface="Times New Roman"/>
                <a:sym typeface="Times New Roman"/>
              </a:rPr>
              <a:t>The inverse of a 2 x 2 matrix is the reciprocal of the determinant times the matrix with the main diagonal swapped and the other terms multiplied by -1.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97280" y="5137379"/>
                <a:ext cx="6555545" cy="1231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−1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det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⁡(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/>
                                  <a:sym typeface="Times New Roman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137379"/>
                <a:ext cx="6555545" cy="1231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ctrTitle"/>
          </p:nvPr>
        </p:nvSpPr>
        <p:spPr>
          <a:xfrm>
            <a:off x="609600" y="685800"/>
            <a:ext cx="7772400" cy="1187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r>
              <a:rPr lang="en-US" sz="64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MATRICES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304800" y="43434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MATRIX OPERATIONS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INVERSE MATRICES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034" y="172620"/>
            <a:ext cx="3162703" cy="192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 l="1" r="31012" b="3354"/>
          <a:stretch/>
        </p:blipFill>
        <p:spPr>
          <a:xfrm>
            <a:off x="1223613" y="3147647"/>
            <a:ext cx="3348386" cy="16213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9322" y="2128989"/>
                <a:ext cx="410535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322" y="2128989"/>
                <a:ext cx="410535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Shape 390"/>
          <p:cNvPicPr preferRelativeResize="0"/>
          <p:nvPr/>
        </p:nvPicPr>
        <p:blipFill rotWithShape="1">
          <a:blip r:embed="rId4">
            <a:alphaModFix/>
          </a:blip>
          <a:srcRect l="68204" t="1447"/>
          <a:stretch/>
        </p:blipFill>
        <p:spPr>
          <a:xfrm>
            <a:off x="4816829" y="3158372"/>
            <a:ext cx="1543248" cy="16533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082304" y="411786"/>
                <a:ext cx="6555545" cy="1231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−1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det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⁡(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/>
                                  <a:sym typeface="Times New Roman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304" y="411786"/>
                <a:ext cx="6555545" cy="1231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23613" y="4951828"/>
            <a:ext cx="6654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How could you check to see if the inverse is correct?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685800" y="-697053"/>
            <a:ext cx="7772400" cy="160934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dirty="0"/>
              <a:t>Find the inverse of matrix b:</a:t>
            </a:r>
            <a:endParaRPr dirty="0"/>
          </a:p>
        </p:txBody>
      </p:sp>
      <p:sp>
        <p:nvSpPr>
          <p:cNvPr id="403" name="Shape 4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306000" lvl="0" indent="-200844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4400" y="1035707"/>
            <a:ext cx="2995200" cy="15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984" y="2841845"/>
            <a:ext cx="5965824" cy="163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xfrm>
            <a:off x="685800" y="295422"/>
            <a:ext cx="7772400" cy="58767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8"/>
              <a:buFont typeface="Noto Sans Symbols"/>
              <a:buChar char="▪"/>
            </a:pPr>
            <a:r>
              <a:rPr lang="en-US" sz="34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 matrix is a rectangular arrangement of numbers in rows and columns.  Rows run horizontally and columns run vertically.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128"/>
              <a:buFont typeface="Noto Sans Symbols"/>
              <a:buChar char="▪"/>
            </a:pPr>
            <a:r>
              <a:rPr lang="en-US" sz="34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The dimensions of a matrix are stated “</a:t>
            </a:r>
            <a:r>
              <a:rPr lang="en-US" sz="3400" b="1" i="1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4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x </a:t>
            </a:r>
            <a:r>
              <a:rPr lang="en-US" sz="3400" b="1" i="1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4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” where ‘</a:t>
            </a:r>
            <a:r>
              <a:rPr lang="en-US" sz="3400" b="1" i="1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4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’ is the number of rows and ‘</a:t>
            </a:r>
            <a:r>
              <a:rPr lang="en-US" sz="3400" b="1" i="1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4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’ is the number of columns.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EQUAL MATRICES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idx="1"/>
          </p:nvPr>
        </p:nvSpPr>
        <p:spPr>
          <a:xfrm>
            <a:off x="685800" y="484632"/>
            <a:ext cx="7772400" cy="5001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36"/>
              <a:buNone/>
            </a:pP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Two matrices are considered equal if they have the same number of rows and columns (the same dimensions) </a:t>
            </a:r>
            <a:r>
              <a:rPr lang="en-US" sz="33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-US" sz="33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en-US" sz="33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their corresponding elements are </a:t>
            </a:r>
            <a:r>
              <a:rPr lang="en-US" sz="3300" b="1" i="0" u="sng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exactly</a:t>
            </a:r>
            <a:r>
              <a:rPr lang="en-US" sz="33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SPECIAL MATRICES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idx="1"/>
          </p:nvPr>
        </p:nvSpPr>
        <p:spPr>
          <a:xfrm>
            <a:off x="689763" y="239151"/>
            <a:ext cx="7772400" cy="608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Some matrices have special names because of what they look like.</a:t>
            </a:r>
          </a:p>
          <a:p>
            <a:pPr marL="1220787" marR="0" lvl="1" indent="-534987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3036"/>
              <a:buFont typeface="Noto Sans Symbols"/>
              <a:buAutoNum type="alphaLcParenR"/>
            </a:pPr>
            <a:r>
              <a:rPr lang="en-US" sz="3300" b="1" i="0" u="sng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Row matrix</a:t>
            </a: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only has 1 row.</a:t>
            </a:r>
          </a:p>
          <a:p>
            <a:pPr marL="1220787" marR="0" lvl="1" indent="-534987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3036"/>
              <a:buFont typeface="Noto Sans Symbols"/>
              <a:buAutoNum type="alphaLcParenR"/>
            </a:pPr>
            <a:r>
              <a:rPr lang="en-US" sz="3300" b="1" i="0" u="sng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Column matrix</a:t>
            </a: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only has 1 column.</a:t>
            </a:r>
          </a:p>
          <a:p>
            <a:pPr marL="1220787" marR="0" lvl="1" indent="-534987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3036"/>
              <a:buFont typeface="Noto Sans Symbols"/>
              <a:buAutoNum type="alphaLcParenR"/>
            </a:pPr>
            <a:r>
              <a:rPr lang="en-US" sz="3300" b="1" i="0" u="sng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Square matrix</a:t>
            </a: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has the same number of rows and columns.</a:t>
            </a:r>
          </a:p>
          <a:p>
            <a:pPr marL="1220787" marR="0" lvl="1" indent="-534987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3036"/>
              <a:buFont typeface="Noto Sans Symbols"/>
              <a:buAutoNum type="alphaLcParenR"/>
            </a:pPr>
            <a:r>
              <a:rPr lang="en-US" sz="3300" b="1" i="0" u="sng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Zero matrix</a:t>
            </a: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 contains all zeros.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MATRIX ADDITION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685800" y="484632"/>
            <a:ext cx="7772400" cy="56875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36"/>
              <a:buFont typeface="Noto Sans Symbols"/>
              <a:buChar char="▪"/>
            </a:pP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You can add or subtract matrices </a:t>
            </a:r>
            <a:r>
              <a:rPr lang="en-US" sz="33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33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they have the same dimensions (same number of rows and columns).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3036"/>
              <a:buFont typeface="Noto Sans Symbols"/>
              <a:buChar char="▪"/>
            </a:pPr>
            <a:r>
              <a:rPr lang="en-US" sz="33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To do this, you add (or subtract) the corresponding numbers (numbers in the same positions).</a:t>
            </a:r>
          </a:p>
          <a:p>
            <a:pPr marL="306000" marR="0" lvl="0" indent="-306000" algn="l" rtl="0">
              <a:spcBef>
                <a:spcPts val="1260"/>
              </a:spcBef>
              <a:spcAft>
                <a:spcPts val="0"/>
              </a:spcAft>
              <a:buClr>
                <a:schemeClr val="accent2"/>
              </a:buClr>
              <a:buSzPts val="3036"/>
              <a:buFont typeface="Noto Sans Symbols"/>
              <a:buNone/>
            </a:pPr>
            <a:endParaRPr sz="3300" b="1" i="0" u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50" y="484632"/>
            <a:ext cx="8930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MATRIX ADDITION AND SUBTRACTION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MATRIX ADDITION</a:t>
            </a:r>
          </a:p>
        </p:txBody>
      </p:sp>
      <p:pic>
        <p:nvPicPr>
          <p:cNvPr id="224" name="Shape 22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4869420" y="960750"/>
            <a:ext cx="3687920" cy="40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650" y="1953186"/>
            <a:ext cx="3816350" cy="192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370449" y="457708"/>
            <a:ext cx="1544637" cy="519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SCALAR MULTIPLICATION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idx="1"/>
          </p:nvPr>
        </p:nvSpPr>
        <p:spPr>
          <a:xfrm>
            <a:off x="990600" y="484632"/>
            <a:ext cx="7772400" cy="63733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12"/>
              <a:buNone/>
            </a:pPr>
            <a:r>
              <a:rPr lang="en-US" sz="3600" b="1" i="0" u="none" dirty="0">
                <a:latin typeface="Times New Roman"/>
                <a:ea typeface="Times New Roman"/>
                <a:cs typeface="Times New Roman"/>
                <a:sym typeface="Times New Roman"/>
              </a:rPr>
              <a:t>To do this, multiply each entry in the matrix by the number outside (called the scalar).  This is like distributing a number to a polynomial.</a:t>
            </a:r>
          </a:p>
          <a:p>
            <a:pPr marL="306000" marR="0" lvl="0" indent="-306000" algn="l" rtl="0">
              <a:spcBef>
                <a:spcPts val="13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None/>
            </a:pPr>
            <a:endParaRPr sz="3600" b="1" i="0" u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040" y="365760"/>
            <a:ext cx="5908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SCALAR MULTIPLICATION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SCALAR MULTIPLICATION</a:t>
            </a:r>
          </a:p>
        </p:txBody>
      </p:sp>
      <p:pic>
        <p:nvPicPr>
          <p:cNvPr id="238" name="Shape 23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4000897" y="1289304"/>
            <a:ext cx="4051300" cy="40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7807" y="2093976"/>
            <a:ext cx="2097087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9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662</Words>
  <Application>Microsoft Office PowerPoint</Application>
  <PresentationFormat>On-screen Show (4:3)</PresentationFormat>
  <Paragraphs>94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Times New Roman</vt:lpstr>
      <vt:lpstr>Tahoma</vt:lpstr>
      <vt:lpstr>Calibri</vt:lpstr>
      <vt:lpstr>Rockwell Condensed</vt:lpstr>
      <vt:lpstr>Rockwell</vt:lpstr>
      <vt:lpstr>Cabin</vt:lpstr>
      <vt:lpstr>Cambria Math</vt:lpstr>
      <vt:lpstr>Arial</vt:lpstr>
      <vt:lpstr>Wingdings</vt:lpstr>
      <vt:lpstr>Noto Sans Symbols</vt:lpstr>
      <vt:lpstr>Dividend</vt:lpstr>
      <vt:lpstr>3_Dividend</vt:lpstr>
      <vt:lpstr>4_Dividend</vt:lpstr>
      <vt:lpstr>5_Dividend</vt:lpstr>
      <vt:lpstr>6_Dividend</vt:lpstr>
      <vt:lpstr>7_Dividend</vt:lpstr>
      <vt:lpstr>8_Dividend</vt:lpstr>
      <vt:lpstr>Wood Type</vt:lpstr>
      <vt:lpstr>1_Wood Type</vt:lpstr>
      <vt:lpstr>Office Theme</vt:lpstr>
      <vt:lpstr>Equation</vt:lpstr>
      <vt:lpstr>Microsoft Equation 3.0</vt:lpstr>
      <vt:lpstr>Warm-up</vt:lpstr>
      <vt:lpstr>MATRICES</vt:lpstr>
      <vt:lpstr>PowerPoint Presentation</vt:lpstr>
      <vt:lpstr>       EQUAL MATRICES</vt:lpstr>
      <vt:lpstr>     SPECIAL MATRICES</vt:lpstr>
      <vt:lpstr>MATRIX ADDITION</vt:lpstr>
      <vt:lpstr>MATRIX ADDITION</vt:lpstr>
      <vt:lpstr>SCALAR MULTIPLICATION</vt:lpstr>
      <vt:lpstr>SCALAR MULTIPLICATION</vt:lpstr>
      <vt:lpstr>Multiplication of Matrices by HAND!</vt:lpstr>
      <vt:lpstr>You try one by hand.. </vt:lpstr>
      <vt:lpstr>Warm-up</vt:lpstr>
      <vt:lpstr>MATRIX DETERMINANTS</vt:lpstr>
      <vt:lpstr>MATRIX DETERMINANTS</vt:lpstr>
      <vt:lpstr>MATRIX DETERMINANTS</vt:lpstr>
      <vt:lpstr>MATRIX DETERMINANTS</vt:lpstr>
      <vt:lpstr>IDENTITY MATRICES</vt:lpstr>
      <vt:lpstr>INVERSE MATRICES</vt:lpstr>
      <vt:lpstr>INVERSE MATRICES</vt:lpstr>
      <vt:lpstr>INVERSE MATRICES</vt:lpstr>
      <vt:lpstr>Find the inverse of matrix b: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MATRICES</dc:title>
  <dc:creator>Leigh Stallworth</dc:creator>
  <cp:lastModifiedBy>Leigh Stallworth</cp:lastModifiedBy>
  <cp:revision>9</cp:revision>
  <dcterms:modified xsi:type="dcterms:W3CDTF">2017-12-08T12:05:27Z</dcterms:modified>
</cp:coreProperties>
</file>