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37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B831E-5D2B-42D8-B4D4-04C5D0161338}" type="datetimeFigureOut">
              <a:rPr lang="en-US" smtClean="0"/>
              <a:t>10/18/2017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72E3E-B19A-4FA8-92C0-911CF2C041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2966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B831E-5D2B-42D8-B4D4-04C5D0161338}" type="datetimeFigureOut">
              <a:rPr lang="en-US" smtClean="0"/>
              <a:t>10/18/2017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72E3E-B19A-4FA8-92C0-911CF2C041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48573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B831E-5D2B-42D8-B4D4-04C5D0161338}" type="datetimeFigureOut">
              <a:rPr lang="en-US" smtClean="0"/>
              <a:t>10/18/2017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72E3E-B19A-4FA8-92C0-911CF2C041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1687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B831E-5D2B-42D8-B4D4-04C5D0161338}" type="datetimeFigureOut">
              <a:rPr lang="en-US" smtClean="0"/>
              <a:t>10/18/2017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72E3E-B19A-4FA8-92C0-911CF2C041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9753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B831E-5D2B-42D8-B4D4-04C5D0161338}" type="datetimeFigureOut">
              <a:rPr lang="en-US" smtClean="0"/>
              <a:t>10/18/2017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72E3E-B19A-4FA8-92C0-911CF2C041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40672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B831E-5D2B-42D8-B4D4-04C5D0161338}" type="datetimeFigureOut">
              <a:rPr lang="en-US" smtClean="0"/>
              <a:t>10/18/2017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72E3E-B19A-4FA8-92C0-911CF2C041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7608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B831E-5D2B-42D8-B4D4-04C5D0161338}" type="datetimeFigureOut">
              <a:rPr lang="en-US" smtClean="0"/>
              <a:t>10/18/2017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72E3E-B19A-4FA8-92C0-911CF2C041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3552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B831E-5D2B-42D8-B4D4-04C5D0161338}" type="datetimeFigureOut">
              <a:rPr lang="en-US" smtClean="0"/>
              <a:t>10/18/2017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72E3E-B19A-4FA8-92C0-911CF2C041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66281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B831E-5D2B-42D8-B4D4-04C5D0161338}" type="datetimeFigureOut">
              <a:rPr lang="en-US" smtClean="0"/>
              <a:t>10/18/2017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72E3E-B19A-4FA8-92C0-911CF2C041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48513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B831E-5D2B-42D8-B4D4-04C5D0161338}" type="datetimeFigureOut">
              <a:rPr lang="en-US" smtClean="0"/>
              <a:t>10/18/2017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72E3E-B19A-4FA8-92C0-911CF2C041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769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B831E-5D2B-42D8-B4D4-04C5D0161338}" type="datetimeFigureOut">
              <a:rPr lang="en-US" smtClean="0"/>
              <a:t>10/18/2017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72E3E-B19A-4FA8-92C0-911CF2C041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24283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0B831E-5D2B-42D8-B4D4-04C5D0161338}" type="datetimeFigureOut">
              <a:rPr lang="en-US" smtClean="0"/>
              <a:t>10/18/2017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C72E3E-B19A-4FA8-92C0-911CF2C041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13704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ZM8ECpBuQYE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Particle Motion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>
                <a:hlinkClick r:id="rId2"/>
              </a:rPr>
              <a:t>https://www.youtube.com/watch?v=ZM8ECpBuQYE</a:t>
            </a:r>
            <a:endParaRPr lang="en-US" smtClean="0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982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graph shows the position s(t) of a particle moving along a horizontal coordinate axis.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75158" y="1825625"/>
            <a:ext cx="6232358" cy="4351338"/>
          </a:xfrm>
        </p:spPr>
        <p:txBody>
          <a:bodyPr/>
          <a:lstStyle/>
          <a:p>
            <a:pPr marL="514350" indent="-514350">
              <a:buAutoNum type="alphaLcParenR"/>
            </a:pPr>
            <a:r>
              <a:rPr lang="en-US" sz="4000" dirty="0" smtClean="0"/>
              <a:t>When is the particle moving left? </a:t>
            </a:r>
          </a:p>
          <a:p>
            <a:pPr marL="514350" indent="-514350">
              <a:buAutoNum type="alphaLcParenR"/>
            </a:pPr>
            <a:r>
              <a:rPr lang="en-US" sz="4000" dirty="0" smtClean="0"/>
              <a:t>When is the particle moving right? </a:t>
            </a:r>
          </a:p>
          <a:p>
            <a:pPr marL="514350" indent="-514350">
              <a:buAutoNum type="alphaLcParenR"/>
            </a:pPr>
            <a:r>
              <a:rPr lang="en-US" sz="4000" dirty="0" smtClean="0"/>
              <a:t>When is the particle standing still?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999622" y="2261938"/>
            <a:ext cx="218573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FF0000"/>
                </a:solidFill>
              </a:rPr>
              <a:t>(2, 4)</a:t>
            </a:r>
            <a:endParaRPr lang="en-US" sz="4400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237747" y="3612291"/>
            <a:ext cx="218573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FF0000"/>
                </a:solidFill>
              </a:rPr>
              <a:t>(4, </a:t>
            </a:r>
            <a:r>
              <a:rPr lang="en-US" sz="4400" b="1" dirty="0">
                <a:solidFill>
                  <a:srgbClr val="FF0000"/>
                </a:solidFill>
              </a:rPr>
              <a:t>6</a:t>
            </a:r>
            <a:r>
              <a:rPr lang="en-US" sz="4400" b="1" dirty="0" smtClean="0">
                <a:solidFill>
                  <a:srgbClr val="FF0000"/>
                </a:solidFill>
              </a:rPr>
              <a:t>)</a:t>
            </a:r>
            <a:endParaRPr lang="en-US" sz="4400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064018" y="4962645"/>
            <a:ext cx="319237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FF0000"/>
                </a:solidFill>
              </a:rPr>
              <a:t>[0, 2]U </a:t>
            </a:r>
            <a:r>
              <a:rPr lang="en-US" sz="4400" b="1" dirty="0">
                <a:solidFill>
                  <a:srgbClr val="FF0000"/>
                </a:solidFill>
              </a:rPr>
              <a:t>[</a:t>
            </a:r>
            <a:r>
              <a:rPr lang="en-US" sz="4400" b="1" dirty="0" smtClean="0">
                <a:solidFill>
                  <a:srgbClr val="FF0000"/>
                </a:solidFill>
              </a:rPr>
              <a:t>6, 7]</a:t>
            </a:r>
            <a:endParaRPr lang="en-US" sz="4400" b="1" dirty="0">
              <a:solidFill>
                <a:srgbClr val="FF0000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6074" y="1752832"/>
            <a:ext cx="5220204" cy="4818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4660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5884572" cy="132556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d. Graph the particle’s velocity and speed (where defined)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2039881"/>
                <a:ext cx="10515600" cy="4137082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dirty="0" smtClean="0"/>
                  <a:t>Keep in mind: 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 panose="02040503050406030204" pitchFamily="18" charset="0"/>
                      </a:rPr>
                      <m:t>  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𝑉𝑒𝑙𝑜𝑐𝑖𝑡𝑦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𝑝𝑜𝑠𝑖𝑡𝑖𝑜𝑛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𝑡𝑖𝑚𝑒</m:t>
                        </m:r>
                      </m:den>
                    </m:f>
                  </m:oMath>
                </a14:m>
                <a:r>
                  <a:rPr lang="en-US" dirty="0" smtClean="0"/>
                  <a:t>     and 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 panose="02040503050406030204" pitchFamily="18" charset="0"/>
                      </a:rPr>
                      <m:t>    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𝑆𝑝𝑒𝑒𝑑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=|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𝑉𝑒𝑙𝑜𝑐𝑖𝑡𝑦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| </m:t>
                    </m:r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2039881"/>
                <a:ext cx="10515600" cy="4137082"/>
              </a:xfrm>
              <a:blipFill rotWithShape="0">
                <a:blip r:embed="rId2"/>
                <a:stretch>
                  <a:fillRect l="-1217" t="-1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7019" y="2871991"/>
            <a:ext cx="4647255" cy="390873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41823" y="2959893"/>
            <a:ext cx="4400753" cy="3732934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9842576" y="3103808"/>
            <a:ext cx="2083261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e. When is the particle moving fastest? </a:t>
            </a:r>
            <a:endParaRPr lang="en-US" sz="3600" dirty="0"/>
          </a:p>
        </p:txBody>
      </p:sp>
      <p:sp>
        <p:nvSpPr>
          <p:cNvPr id="8" name="Oval 7"/>
          <p:cNvSpPr/>
          <p:nvPr/>
        </p:nvSpPr>
        <p:spPr>
          <a:xfrm>
            <a:off x="1056068" y="4855335"/>
            <a:ext cx="103031" cy="90152"/>
          </a:xfrm>
          <a:prstGeom prst="ellipse">
            <a:avLst/>
          </a:prstGeom>
          <a:solidFill>
            <a:srgbClr val="FF0000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1903924" y="4878945"/>
            <a:ext cx="103031" cy="90152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1903924" y="5844863"/>
            <a:ext cx="103031" cy="90152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2766811" y="5857744"/>
            <a:ext cx="103031" cy="90152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2773928" y="4623741"/>
            <a:ext cx="103031" cy="90152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3590720" y="4646790"/>
            <a:ext cx="103031" cy="90152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3590717" y="4911483"/>
            <a:ext cx="103031" cy="90152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3999793" y="4911483"/>
            <a:ext cx="103031" cy="90152"/>
          </a:xfrm>
          <a:prstGeom prst="ellipse">
            <a:avLst/>
          </a:prstGeom>
          <a:solidFill>
            <a:srgbClr val="FF0000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Connector 16"/>
          <p:cNvCxnSpPr>
            <a:stCxn id="8" idx="6"/>
            <a:endCxn id="9" idx="2"/>
          </p:cNvCxnSpPr>
          <p:nvPr/>
        </p:nvCxnSpPr>
        <p:spPr>
          <a:xfrm>
            <a:off x="1159099" y="4900411"/>
            <a:ext cx="744825" cy="2361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2006955" y="5902820"/>
            <a:ext cx="744825" cy="2361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endCxn id="15" idx="3"/>
          </p:cNvCxnSpPr>
          <p:nvPr/>
        </p:nvCxnSpPr>
        <p:spPr>
          <a:xfrm>
            <a:off x="3665841" y="4971264"/>
            <a:ext cx="349041" cy="1716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2850758" y="4663562"/>
            <a:ext cx="744825" cy="2361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Oval 22"/>
          <p:cNvSpPr/>
          <p:nvPr/>
        </p:nvSpPr>
        <p:spPr>
          <a:xfrm>
            <a:off x="6012297" y="4891824"/>
            <a:ext cx="103031" cy="90152"/>
          </a:xfrm>
          <a:prstGeom prst="ellipse">
            <a:avLst/>
          </a:prstGeom>
          <a:solidFill>
            <a:srgbClr val="FF0000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6834395" y="4915434"/>
            <a:ext cx="103031" cy="90152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" name="Straight Connector 24"/>
          <p:cNvCxnSpPr>
            <a:stCxn id="23" idx="6"/>
            <a:endCxn id="24" idx="2"/>
          </p:cNvCxnSpPr>
          <p:nvPr/>
        </p:nvCxnSpPr>
        <p:spPr>
          <a:xfrm>
            <a:off x="6115328" y="4936900"/>
            <a:ext cx="719067" cy="2361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Oval 25"/>
          <p:cNvSpPr/>
          <p:nvPr/>
        </p:nvSpPr>
        <p:spPr>
          <a:xfrm>
            <a:off x="6808630" y="4001034"/>
            <a:ext cx="103031" cy="90152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7671517" y="4013915"/>
            <a:ext cx="103031" cy="90152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8" name="Straight Connector 27"/>
          <p:cNvCxnSpPr/>
          <p:nvPr/>
        </p:nvCxnSpPr>
        <p:spPr>
          <a:xfrm>
            <a:off x="6911661" y="4058991"/>
            <a:ext cx="744825" cy="2361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Oval 28"/>
          <p:cNvSpPr/>
          <p:nvPr/>
        </p:nvSpPr>
        <p:spPr>
          <a:xfrm>
            <a:off x="7627123" y="4621593"/>
            <a:ext cx="103031" cy="90152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8443915" y="4644642"/>
            <a:ext cx="103031" cy="90152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8443912" y="4909335"/>
            <a:ext cx="103031" cy="90152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8852988" y="4909335"/>
            <a:ext cx="103031" cy="90152"/>
          </a:xfrm>
          <a:prstGeom prst="ellipse">
            <a:avLst/>
          </a:prstGeom>
          <a:solidFill>
            <a:srgbClr val="FF0000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3" name="Straight Connector 32"/>
          <p:cNvCxnSpPr>
            <a:endCxn id="32" idx="3"/>
          </p:cNvCxnSpPr>
          <p:nvPr/>
        </p:nvCxnSpPr>
        <p:spPr>
          <a:xfrm>
            <a:off x="8519036" y="4969116"/>
            <a:ext cx="349041" cy="1716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7703953" y="4661414"/>
            <a:ext cx="744825" cy="2361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5" name="Picture 3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33953" y="68964"/>
            <a:ext cx="2324550" cy="21457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4587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23" grpId="0" animBg="1"/>
      <p:bldP spid="24" grpId="0" animBg="1"/>
      <p:bldP spid="26" grpId="0" animBg="1"/>
      <p:bldP spid="27" grpId="0" animBg="1"/>
      <p:bldP spid="29" grpId="0" animBg="1"/>
      <p:bldP spid="30" grpId="0" animBg="1"/>
      <p:bldP spid="31" grpId="0" animBg="1"/>
      <p:bldP spid="3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graph shows the velocity v=f(t) of a particle moving along a horizontal coordinate axis.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36695" y="1825625"/>
            <a:ext cx="7355305" cy="4351338"/>
          </a:xfrm>
        </p:spPr>
        <p:txBody>
          <a:bodyPr>
            <a:noAutofit/>
          </a:bodyPr>
          <a:lstStyle/>
          <a:p>
            <a:pPr marL="514350" indent="-514350">
              <a:buAutoNum type="alphaLcPeriod"/>
            </a:pPr>
            <a:r>
              <a:rPr lang="en-US" sz="4000" dirty="0" smtClean="0"/>
              <a:t>When does the particle reverse direction? </a:t>
            </a:r>
          </a:p>
          <a:p>
            <a:pPr marL="514350" indent="-514350">
              <a:buAutoNum type="alphaLcPeriod"/>
            </a:pPr>
            <a:r>
              <a:rPr lang="en-US" sz="4000" dirty="0" smtClean="0"/>
              <a:t>When is the particle moving at a constant speed? </a:t>
            </a:r>
          </a:p>
          <a:p>
            <a:pPr marL="514350" indent="-514350">
              <a:buAutoNum type="alphaLcPeriod"/>
            </a:pPr>
            <a:r>
              <a:rPr lang="en-US" sz="4000" dirty="0" smtClean="0"/>
              <a:t>When is the particle moving at its greatest speed? </a:t>
            </a:r>
            <a:endParaRPr lang="en-US" sz="4000" dirty="0"/>
          </a:p>
        </p:txBody>
      </p:sp>
      <p:sp>
        <p:nvSpPr>
          <p:cNvPr id="6" name="TextBox 5"/>
          <p:cNvSpPr txBox="1"/>
          <p:nvPr/>
        </p:nvSpPr>
        <p:spPr>
          <a:xfrm>
            <a:off x="7772400" y="2358197"/>
            <a:ext cx="466825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FF0000"/>
                </a:solidFill>
              </a:rPr>
              <a:t>t=1, 4.25 sec</a:t>
            </a:r>
            <a:endParaRPr lang="en-US" sz="4400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316454" y="3498139"/>
            <a:ext cx="257074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FF0000"/>
                </a:solidFill>
              </a:rPr>
              <a:t>(5, 6) sec</a:t>
            </a:r>
            <a:endParaRPr lang="en-US" sz="44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316454" y="5059157"/>
            <a:ext cx="218573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FF0000"/>
                </a:solidFill>
              </a:rPr>
              <a:t>t = 3 sec </a:t>
            </a:r>
            <a:endParaRPr lang="en-US" sz="4400" b="1" dirty="0">
              <a:solidFill>
                <a:srgbClr val="FF0000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6989" y="1724410"/>
            <a:ext cx="4609705" cy="39706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103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d. Graph the acceleration (where defined)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25625"/>
                <a:ext cx="11353800" cy="4351338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dirty="0" smtClean="0"/>
                  <a:t>				          Keep in mind: 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 panose="02040503050406030204" pitchFamily="18" charset="0"/>
                      </a:rPr>
                      <m:t>  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𝐴𝑐𝑐𝑒𝑙𝑒𝑟𝑎𝑡𝑖𝑜𝑛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𝑉𝑒𝑙𝑜𝑐𝑖𝑡𝑦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𝑡𝑖𝑚𝑒</m:t>
                        </m:r>
                      </m:den>
                    </m:f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25625"/>
                <a:ext cx="11353800" cy="4351338"/>
              </a:xfr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5779" y="2627710"/>
            <a:ext cx="4738218" cy="408132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40759" y="2612590"/>
            <a:ext cx="4585345" cy="42454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5782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>
                <a:normAutofit fontScale="90000"/>
              </a:bodyPr>
              <a:lstStyle/>
              <a:p>
                <a:r>
                  <a:rPr lang="en-US" dirty="0" smtClean="0"/>
                  <a:t>A particle moves along a vertical coordinate axis so that its position at any time t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</m:t>
                    </m:r>
                  </m:oMath>
                </a14:m>
                <a:r>
                  <a:rPr lang="en-US" dirty="0" smtClean="0"/>
                  <a:t> is given by the function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𝑔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−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+8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−4. </m:t>
                    </m:r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0">
                <a:blip r:embed="rId2"/>
                <a:stretch>
                  <a:fillRect l="-2087" t="-37327" r="-3072" b="-364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40632" y="2093495"/>
                <a:ext cx="11766884" cy="4083468"/>
              </a:xfrm>
            </p:spPr>
            <p:txBody>
              <a:bodyPr>
                <a:noAutofit/>
              </a:bodyPr>
              <a:lstStyle/>
              <a:p>
                <a:pPr marL="514350" indent="-514350">
                  <a:buAutoNum type="alphaLcPeriod"/>
                </a:pPr>
                <a:r>
                  <a:rPr lang="en-US" sz="4000" dirty="0" smtClean="0"/>
                  <a:t>Find the displacement (</a:t>
                </a:r>
                <a14:m>
                  <m:oMath xmlns:m="http://schemas.openxmlformats.org/officeDocument/2006/math">
                    <m:r>
                      <a:rPr lang="en-US" sz="4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 </m:t>
                    </m:r>
                    <m:r>
                      <a:rPr lang="en-US" sz="4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𝑝𝑜𝑠𝑖𝑡𝑖𝑜𝑛</m:t>
                    </m:r>
                    <m:r>
                      <a:rPr lang="en-US" sz="4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4000" dirty="0" smtClean="0"/>
                  <a:t>) during the first 6 seconds. </a:t>
                </a:r>
              </a:p>
              <a:p>
                <a:pPr marL="0" indent="0">
                  <a:buNone/>
                </a:pPr>
                <a:endParaRPr lang="en-US" sz="4000" dirty="0" smtClean="0"/>
              </a:p>
              <a:p>
                <a:pPr marL="0" indent="0">
                  <a:buNone/>
                </a:pPr>
                <a:r>
                  <a:rPr lang="en-US" sz="4000" dirty="0" smtClean="0"/>
                  <a:t>b. Find the average velocity during the first 6 seconds. 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sz="4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𝑉𝑒𝑙𝑜𝑐𝑖𝑡𝑦</m:t>
                    </m:r>
                    <m:r>
                      <a:rPr lang="en-US" sz="4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4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 </m:t>
                        </m:r>
                        <m:r>
                          <a:rPr lang="en-US" sz="4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𝑝𝑜𝑠𝑖𝑡𝑖𝑜𝑛</m:t>
                        </m:r>
                      </m:num>
                      <m:den>
                        <m:r>
                          <a:rPr lang="en-US" sz="4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 </m:t>
                        </m:r>
                        <m:r>
                          <a:rPr lang="en-US" sz="4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𝑡𝑖𝑚𝑒</m:t>
                        </m:r>
                      </m:den>
                    </m:f>
                  </m:oMath>
                </a14:m>
                <a:r>
                  <a:rPr lang="en-US" sz="4000" dirty="0" smtClean="0">
                    <a:solidFill>
                      <a:srgbClr val="FF0000"/>
                    </a:solidFill>
                  </a:rPr>
                  <a:t> </a:t>
                </a: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40632" y="2093495"/>
                <a:ext cx="11766884" cy="4083468"/>
              </a:xfrm>
              <a:blipFill rotWithShape="0">
                <a:blip r:embed="rId3"/>
                <a:stretch>
                  <a:fillRect l="-1864" t="-4328" r="-15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3400192" y="2949262"/>
            <a:ext cx="544776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g(6) – g(0) = 8 – (-4) = 12 </a:t>
            </a:r>
            <a:endParaRPr lang="en-US" sz="3200" b="1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5460642" y="4672885"/>
                <a:ext cx="6176493" cy="10480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2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𝒈</m:t>
                          </m:r>
                          <m:d>
                            <m:dPr>
                              <m:ctrlPr>
                                <a:rPr lang="en-US" sz="32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32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𝟔</m:t>
                              </m:r>
                            </m:e>
                          </m:d>
                          <m:r>
                            <a:rPr lang="en-US" sz="32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32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𝒈</m:t>
                          </m:r>
                          <m:r>
                            <a:rPr lang="en-US" sz="32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32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𝟎</m:t>
                          </m:r>
                          <m:r>
                            <a:rPr lang="en-US" sz="32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en-US" sz="32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𝟔</m:t>
                          </m:r>
                          <m:r>
                            <a:rPr lang="en-US" sz="32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32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𝟎</m:t>
                          </m:r>
                        </m:den>
                      </m:f>
                      <m:r>
                        <a:rPr lang="en-US" sz="32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3200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𝟏𝟐</m:t>
                          </m:r>
                          <m:r>
                            <a:rPr lang="en-US" sz="3200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𝒄𝒎</m:t>
                          </m:r>
                        </m:num>
                        <m:den>
                          <m:r>
                            <a:rPr lang="en-US" sz="3200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𝟔</m:t>
                          </m:r>
                          <m:r>
                            <a:rPr lang="en-US" sz="3200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3200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𝒔𝒆𝒄</m:t>
                          </m:r>
                        </m:den>
                      </m:f>
                      <m:r>
                        <a:rPr lang="en-US" sz="32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32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US" sz="32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32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𝒄𝒎</m:t>
                      </m:r>
                      <m:r>
                        <a:rPr lang="en-US" sz="32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/</m:t>
                      </m:r>
                      <m:r>
                        <a:rPr lang="en-US" sz="32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𝒔</m:t>
                      </m:r>
                    </m:oMath>
                  </m:oMathPara>
                </a14:m>
                <a:endParaRPr lang="en-US" sz="3200" b="1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60642" y="4672885"/>
                <a:ext cx="6176493" cy="1048044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386986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505" y="365125"/>
            <a:ext cx="11766884" cy="1325563"/>
          </a:xfrm>
        </p:spPr>
        <p:txBody>
          <a:bodyPr>
            <a:normAutofit/>
          </a:bodyPr>
          <a:lstStyle/>
          <a:p>
            <a:r>
              <a:rPr lang="en-US" dirty="0" smtClean="0"/>
              <a:t>c. Find expressions for the velocity and acceleration at time t. 			</a:t>
            </a:r>
            <a:r>
              <a:rPr lang="en-US" dirty="0" smtClean="0"/>
              <a:t>Hmm..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Rectangle 5"/>
              <p:cNvSpPr/>
              <p:nvPr/>
            </p:nvSpPr>
            <p:spPr>
              <a:xfrm>
                <a:off x="168443" y="1714751"/>
                <a:ext cx="12079705" cy="683417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𝑉𝑒𝑙𝑜𝑐𝑖𝑡𝑦</m:t>
                    </m:r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36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 </m:t>
                        </m:r>
                        <m:r>
                          <a:rPr lang="en-US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𝑝𝑜𝑠𝑖𝑡𝑖𝑜𝑛</m:t>
                        </m:r>
                      </m:num>
                      <m:den>
                        <m:r>
                          <a:rPr lang="en-US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 </m:t>
                        </m:r>
                        <m:r>
                          <a:rPr lang="en-US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𝑡𝑖𝑚𝑒</m:t>
                        </m:r>
                      </m:den>
                    </m:f>
                    <m:r>
                      <a:rPr lang="en-US" sz="36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36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AKA</m:t>
                    </m:r>
                    <m:r>
                      <a:rPr lang="en-US" sz="36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36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SLOPE</m:t>
                    </m:r>
                  </m:oMath>
                </a14:m>
                <a:r>
                  <a:rPr lang="en-US" sz="3600" b="0" i="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of the position function  </a:t>
                </a:r>
              </a:p>
              <a:p>
                <a:pPr algn="ctr"/>
                <a:r>
                  <a:rPr lang="en-US" sz="36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And </a:t>
                </a:r>
              </a:p>
              <a:p>
                <a14:m>
                  <m:oMath xmlns:m="http://schemas.openxmlformats.org/officeDocument/2006/math"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𝐴𝑐𝑐𝑒𝑙𝑒𝑟𝑎𝑡𝑖𝑜𝑛</m:t>
                    </m:r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36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 </m:t>
                        </m:r>
                        <m:r>
                          <a:rPr lang="en-US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𝑉𝑒𝑙𝑜𝑐𝑖𝑡𝑦</m:t>
                        </m:r>
                      </m:num>
                      <m:den>
                        <m:r>
                          <a:rPr lang="en-US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 </m:t>
                        </m:r>
                        <m:r>
                          <a:rPr lang="en-US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𝑡𝑖𝑚𝑒</m:t>
                        </m:r>
                      </m:den>
                    </m:f>
                    <m:r>
                      <a:rPr lang="en-US" sz="36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36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AKA</m:t>
                    </m:r>
                    <m:r>
                      <a:rPr lang="en-US" sz="36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36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SLOPE</m:t>
                    </m:r>
                    <m:r>
                      <a:rPr lang="en-US" sz="36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3600" b="0" dirty="0" smtClean="0">
                    <a:ea typeface="Cambria Math" panose="02040503050406030204" pitchFamily="18" charset="0"/>
                  </a:rPr>
                  <a:t>of the velocity function</a:t>
                </a:r>
              </a:p>
              <a:p>
                <a:endParaRPr lang="en-US" sz="3600" dirty="0">
                  <a:ea typeface="Cambria Math" panose="02040503050406030204" pitchFamily="18" charset="0"/>
                </a:endParaRPr>
              </a:p>
              <a:p>
                <a:r>
                  <a:rPr lang="en-US" sz="3200" b="0" dirty="0" smtClean="0">
                    <a:ea typeface="Cambria Math" panose="02040503050406030204" pitchFamily="18" charset="0"/>
                  </a:rPr>
                  <a:t>So if the position at time t is modeled by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𝑔</m:t>
                    </m:r>
                    <m:d>
                      <m:dPr>
                        <m:ctrlPr>
                          <a:rPr lang="en-US" sz="32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32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sSup>
                      <m:sSupPr>
                        <m:ctrlPr>
                          <a:rPr lang="en-US" sz="32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p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−</m:t>
                    </m:r>
                    <m:sSup>
                      <m:sSupPr>
                        <m:ctrlPr>
                          <a:rPr lang="en-US" sz="32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p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+8</m:t>
                    </m:r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−4</m:t>
                    </m:r>
                  </m:oMath>
                </a14:m>
                <a:endParaRPr lang="en-US" sz="3200" b="0" dirty="0" smtClean="0">
                  <a:ea typeface="Cambria Math" panose="02040503050406030204" pitchFamily="18" charset="0"/>
                </a:endParaRPr>
              </a:p>
              <a:p>
                <a:r>
                  <a:rPr lang="en-US" sz="3600" dirty="0" smtClean="0">
                    <a:ea typeface="Cambria Math" panose="02040503050406030204" pitchFamily="18" charset="0"/>
                  </a:rPr>
                  <a:t>Velocity at time t can be modeled by: </a:t>
                </a:r>
                <a:r>
                  <a:rPr lang="en-US" sz="3600" dirty="0" smtClean="0">
                    <a:solidFill>
                      <a:srgbClr val="FF0000"/>
                    </a:solidFill>
                    <a:ea typeface="Cambria Math" panose="02040503050406030204" pitchFamily="18" charset="0"/>
                  </a:rPr>
                  <a:t>v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3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3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sz="3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3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p>
                        <m:r>
                          <a:rPr lang="en-US" sz="3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3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−6</m:t>
                    </m:r>
                    <m:r>
                      <a:rPr lang="en-US" sz="3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sz="3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+8</m:t>
                    </m:r>
                  </m:oMath>
                </a14:m>
                <a:endParaRPr lang="en-US" sz="3600" dirty="0" smtClean="0">
                  <a:solidFill>
                    <a:srgbClr val="FF0000"/>
                  </a:solidFill>
                  <a:ea typeface="Cambria Math" panose="02040503050406030204" pitchFamily="18" charset="0"/>
                </a:endParaRPr>
              </a:p>
              <a:p>
                <a:r>
                  <a:rPr lang="en-US" sz="3600" b="0" dirty="0" smtClean="0">
                    <a:ea typeface="Cambria Math" panose="02040503050406030204" pitchFamily="18" charset="0"/>
                  </a:rPr>
                  <a:t>Acceleration at time t can be modeled by: </a:t>
                </a:r>
                <a:r>
                  <a:rPr lang="en-US" sz="3600" b="0" dirty="0" smtClean="0">
                    <a:solidFill>
                      <a:srgbClr val="FF0000"/>
                    </a:solidFill>
                    <a:ea typeface="Cambria Math" panose="02040503050406030204" pitchFamily="18" charset="0"/>
                  </a:rPr>
                  <a:t>a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3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3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sz="3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3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sz="3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sz="3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−6</m:t>
                    </m:r>
                  </m:oMath>
                </a14:m>
                <a:endParaRPr lang="en-US" sz="3600" b="0" dirty="0" smtClean="0">
                  <a:solidFill>
                    <a:srgbClr val="FF0000"/>
                  </a:solidFill>
                  <a:ea typeface="Cambria Math" panose="02040503050406030204" pitchFamily="18" charset="0"/>
                </a:endParaRPr>
              </a:p>
              <a:p>
                <a:endParaRPr lang="en-US" sz="3600" dirty="0">
                  <a:ea typeface="Cambria Math" panose="02040503050406030204" pitchFamily="18" charset="0"/>
                </a:endParaRPr>
              </a:p>
              <a:p>
                <a:endParaRPr lang="en-US" sz="3600" b="0" dirty="0" smtClean="0">
                  <a:ea typeface="Cambria Math" panose="02040503050406030204" pitchFamily="18" charset="0"/>
                </a:endParaRPr>
              </a:p>
              <a:p>
                <a:endParaRPr lang="en-US" dirty="0" smtClean="0"/>
              </a:p>
              <a:p>
                <a:endParaRPr lang="en-US" dirty="0" smtClean="0"/>
              </a:p>
              <a:p>
                <a:endParaRPr lang="en-US" dirty="0"/>
              </a:p>
              <a:p>
                <a:endParaRPr lang="en-US" dirty="0"/>
              </a:p>
            </p:txBody>
          </p:sp>
        </mc:Choice>
        <mc:Fallback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8443" y="1714751"/>
                <a:ext cx="12079705" cy="6834179"/>
              </a:xfrm>
              <a:prstGeom prst="rect">
                <a:avLst/>
              </a:prstGeom>
              <a:blipFill rotWithShape="0">
                <a:blip r:embed="rId2"/>
                <a:stretch>
                  <a:fillRect l="-156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8896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8442" y="365125"/>
            <a:ext cx="12023558" cy="1325563"/>
          </a:xfrm>
        </p:spPr>
        <p:txBody>
          <a:bodyPr>
            <a:normAutofit/>
          </a:bodyPr>
          <a:lstStyle/>
          <a:p>
            <a:r>
              <a:rPr lang="en-US" sz="4000" dirty="0" smtClean="0"/>
              <a:t>d. For what values of t is the particle moving downward?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44588" y="1500982"/>
            <a:ext cx="4042611" cy="500062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Look at the graph of either the position function or the velocity function!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(2, 4) </a:t>
            </a:r>
            <a:r>
              <a:rPr lang="en-US" dirty="0" smtClean="0"/>
              <a:t>on the red graph (position) shows a negative slope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(2, 4) </a:t>
            </a:r>
            <a:r>
              <a:rPr lang="en-US" dirty="0" smtClean="0"/>
              <a:t>on the blue graph shows a negative velocity (movement in the negative direction)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8442" y="1500981"/>
            <a:ext cx="7410450" cy="5000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989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85</TotalTime>
  <Words>307</Words>
  <Application>Microsoft Office PowerPoint</Application>
  <PresentationFormat>Widescreen</PresentationFormat>
  <Paragraphs>46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Cambria Math</vt:lpstr>
      <vt:lpstr>Office Theme</vt:lpstr>
      <vt:lpstr>Particle Motion</vt:lpstr>
      <vt:lpstr>The graph shows the position s(t) of a particle moving along a horizontal coordinate axis. </vt:lpstr>
      <vt:lpstr>d. Graph the particle’s velocity and speed (where defined)</vt:lpstr>
      <vt:lpstr>The graph shows the velocity v=f(t) of a particle moving along a horizontal coordinate axis. </vt:lpstr>
      <vt:lpstr>d. Graph the acceleration (where defined)</vt:lpstr>
      <vt:lpstr>A particle moves along a vertical coordinate axis so that its position at any time t ≥0 is given by the function g(t)=1/3 t^3-〖3t〗^2+8t-4. </vt:lpstr>
      <vt:lpstr>c. Find expressions for the velocity and acceleration at time t.    Hmm..</vt:lpstr>
      <vt:lpstr>d. For what values of t is the particle moving downward?</vt:lpstr>
    </vt:vector>
  </TitlesOfParts>
  <Company>Wake County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Particle Motion</dc:title>
  <dc:creator>Leigh Stallworth</dc:creator>
  <cp:lastModifiedBy>Leigh Stallworth</cp:lastModifiedBy>
  <cp:revision>13</cp:revision>
  <dcterms:created xsi:type="dcterms:W3CDTF">2017-10-19T00:22:05Z</dcterms:created>
  <dcterms:modified xsi:type="dcterms:W3CDTF">2017-10-19T01:47:39Z</dcterms:modified>
</cp:coreProperties>
</file>